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65" r:id="rId5"/>
    <p:sldId id="263" r:id="rId6"/>
    <p:sldId id="257" r:id="rId7"/>
    <p:sldId id="266" r:id="rId8"/>
    <p:sldId id="260" r:id="rId9"/>
    <p:sldId id="258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6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3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1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8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5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4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5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3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D00B-4AA3-4D3E-84DF-4D8E9DD56AF1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03DFF-5BBF-4BDE-AB66-8A73619CB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41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tải xuống (2).jpg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9"/>
          <p:cNvSpPr>
            <a:spLocks noChangeArrowheads="1"/>
          </p:cNvSpPr>
          <p:nvPr/>
        </p:nvSpPr>
        <p:spPr bwMode="auto">
          <a:xfrm>
            <a:off x="609600" y="3810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8153400" y="533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457200" y="5867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auto">
          <a:xfrm>
            <a:off x="7924800" y="5867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 rot="2641073">
            <a:off x="-6937" y="24815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 rot="2641073">
            <a:off x="7460665" y="26339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3581400" y="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>
            <a:off x="3657600" y="516890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Heart 13"/>
          <p:cNvSpPr/>
          <p:nvPr/>
        </p:nvSpPr>
        <p:spPr bwMode="auto">
          <a:xfrm>
            <a:off x="41910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5" name="Heart 14"/>
          <p:cNvSpPr/>
          <p:nvPr/>
        </p:nvSpPr>
        <p:spPr bwMode="auto">
          <a:xfrm>
            <a:off x="23622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6" name="Heart 15"/>
          <p:cNvSpPr/>
          <p:nvPr/>
        </p:nvSpPr>
        <p:spPr bwMode="auto">
          <a:xfrm>
            <a:off x="2819400" y="6019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7" name="Heart 16"/>
          <p:cNvSpPr/>
          <p:nvPr/>
        </p:nvSpPr>
        <p:spPr bwMode="auto">
          <a:xfrm>
            <a:off x="6324600" y="6019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276" y="2667000"/>
            <a:ext cx="9144000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Chào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mừng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</a:p>
          <a:p>
            <a:pPr algn="ctr">
              <a:defRPr/>
            </a:pP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Thầy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,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cô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!</a:t>
            </a:r>
          </a:p>
        </p:txBody>
      </p:sp>
      <p:pic>
        <p:nvPicPr>
          <p:cNvPr id="19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0668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3"/>
          <p:cNvSpPr>
            <a:spLocks noChangeArrowheads="1"/>
          </p:cNvSpPr>
          <p:nvPr/>
        </p:nvSpPr>
        <p:spPr bwMode="auto">
          <a:xfrm>
            <a:off x="5791200" y="4038600"/>
            <a:ext cx="1689100" cy="1689100"/>
          </a:xfrm>
          <a:prstGeom prst="star24">
            <a:avLst>
              <a:gd name="adj" fmla="val 968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7848600" y="4343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533400" y="44196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auto">
          <a:xfrm>
            <a:off x="533400" y="16764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AutoShape 9"/>
          <p:cNvSpPr>
            <a:spLocks noChangeArrowheads="1"/>
          </p:cNvSpPr>
          <p:nvPr/>
        </p:nvSpPr>
        <p:spPr bwMode="auto">
          <a:xfrm>
            <a:off x="8153400" y="1828800"/>
            <a:ext cx="657225" cy="563563"/>
          </a:xfrm>
          <a:prstGeom prst="star5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27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35052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14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864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 descr="j028667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410200"/>
            <a:ext cx="79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AutoShape 4"/>
          <p:cNvSpPr>
            <a:spLocks noChangeArrowheads="1"/>
          </p:cNvSpPr>
          <p:nvPr/>
        </p:nvSpPr>
        <p:spPr bwMode="auto">
          <a:xfrm rot="2641073">
            <a:off x="-6937" y="-109290"/>
            <a:ext cx="1873250" cy="1614488"/>
          </a:xfrm>
          <a:prstGeom prst="star16">
            <a:avLst>
              <a:gd name="adj" fmla="val 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 rot="2641073">
            <a:off x="1974263" y="1795708"/>
            <a:ext cx="1873250" cy="1614488"/>
          </a:xfrm>
          <a:prstGeom prst="star16">
            <a:avLst>
              <a:gd name="adj" fmla="val 539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 rot="2641073">
            <a:off x="1364664" y="3014909"/>
            <a:ext cx="1873250" cy="1614488"/>
          </a:xfrm>
          <a:prstGeom prst="star16">
            <a:avLst>
              <a:gd name="adj" fmla="val 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5" name="AutoShape 4"/>
          <p:cNvSpPr>
            <a:spLocks noChangeArrowheads="1"/>
          </p:cNvSpPr>
          <p:nvPr/>
        </p:nvSpPr>
        <p:spPr bwMode="auto">
          <a:xfrm rot="2641073">
            <a:off x="3422064" y="3091109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 rot="2641073">
            <a:off x="5479463" y="2252908"/>
            <a:ext cx="1873250" cy="1614488"/>
          </a:xfrm>
          <a:prstGeom prst="star16">
            <a:avLst>
              <a:gd name="adj" fmla="val 3630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9" name="Heart 38"/>
          <p:cNvSpPr/>
          <p:nvPr/>
        </p:nvSpPr>
        <p:spPr bwMode="auto">
          <a:xfrm>
            <a:off x="6019800" y="685800"/>
            <a:ext cx="457200" cy="381000"/>
          </a:xfrm>
          <a:prstGeom prst="heart">
            <a:avLst/>
          </a:prstGeom>
          <a:solidFill>
            <a:schemeClr val="tx2">
              <a:lumMod val="60000"/>
              <a:lumOff val="40000"/>
            </a:schemeClr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2" name="AutoShape 4"/>
          <p:cNvSpPr>
            <a:spLocks noChangeArrowheads="1"/>
          </p:cNvSpPr>
          <p:nvPr/>
        </p:nvSpPr>
        <p:spPr bwMode="auto">
          <a:xfrm rot="2641073">
            <a:off x="7536864" y="119309"/>
            <a:ext cx="1873250" cy="1614488"/>
          </a:xfrm>
          <a:prstGeom prst="star16">
            <a:avLst>
              <a:gd name="adj" fmla="val 708"/>
            </a:avLst>
          </a:prstGeom>
          <a:gradFill rotWithShape="1">
            <a:gsLst>
              <a:gs pos="0">
                <a:srgbClr val="FFFF66">
                  <a:alpha val="0"/>
                </a:srgbClr>
              </a:gs>
              <a:gs pos="50000">
                <a:srgbClr val="FFFF66"/>
              </a:gs>
              <a:gs pos="100000">
                <a:srgbClr val="FFFF66">
                  <a:alpha val="0"/>
                </a:srgbClr>
              </a:gs>
            </a:gsLst>
            <a:lin ang="5400000" scaled="1"/>
          </a:gra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3" name="AutoShape 9"/>
          <p:cNvSpPr>
            <a:spLocks noChangeArrowheads="1"/>
          </p:cNvSpPr>
          <p:nvPr/>
        </p:nvSpPr>
        <p:spPr bwMode="auto">
          <a:xfrm>
            <a:off x="4114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4" name="AutoShape 9"/>
          <p:cNvSpPr>
            <a:spLocks noChangeArrowheads="1"/>
          </p:cNvSpPr>
          <p:nvPr/>
        </p:nvSpPr>
        <p:spPr bwMode="auto">
          <a:xfrm>
            <a:off x="5638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5" name="AutoShape 9"/>
          <p:cNvSpPr>
            <a:spLocks noChangeArrowheads="1"/>
          </p:cNvSpPr>
          <p:nvPr/>
        </p:nvSpPr>
        <p:spPr bwMode="auto">
          <a:xfrm>
            <a:off x="3429000" y="1295400"/>
            <a:ext cx="657225" cy="563563"/>
          </a:xfrm>
          <a:prstGeom prst="star5">
            <a:avLst>
              <a:gd name="adj" fmla="val 18063"/>
              <a:gd name="hf" fmla="val 105146"/>
              <a:gd name="vf" fmla="val 110557"/>
            </a:avLst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6" name="AutoShape 9"/>
          <p:cNvSpPr>
            <a:spLocks noChangeArrowheads="1"/>
          </p:cNvSpPr>
          <p:nvPr/>
        </p:nvSpPr>
        <p:spPr bwMode="auto">
          <a:xfrm>
            <a:off x="4876800" y="1295400"/>
            <a:ext cx="657225" cy="563563"/>
          </a:xfrm>
          <a:prstGeom prst="star5">
            <a:avLst/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7" name="AutoShape 9"/>
          <p:cNvSpPr>
            <a:spLocks noChangeArrowheads="1"/>
          </p:cNvSpPr>
          <p:nvPr/>
        </p:nvSpPr>
        <p:spPr bwMode="auto">
          <a:xfrm>
            <a:off x="2819400" y="1295400"/>
            <a:ext cx="657225" cy="563563"/>
          </a:xfrm>
          <a:prstGeom prst="star5">
            <a:avLst>
              <a:gd name="adj" fmla="val 18063"/>
              <a:gd name="hf" fmla="val 105146"/>
              <a:gd name="vf" fmla="val 110557"/>
            </a:avLst>
          </a:prstGeom>
          <a:solidFill>
            <a:srgbClr val="FFDA6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2103" name="Picture 9" descr="A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4271963"/>
            <a:ext cx="193992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4" name="Picture 9" descr="A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95800"/>
            <a:ext cx="1939925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AutoShape 3"/>
          <p:cNvSpPr>
            <a:spLocks noChangeArrowheads="1"/>
          </p:cNvSpPr>
          <p:nvPr/>
        </p:nvSpPr>
        <p:spPr bwMode="auto">
          <a:xfrm>
            <a:off x="1752600" y="4191000"/>
            <a:ext cx="1689100" cy="1689100"/>
          </a:xfrm>
          <a:prstGeom prst="star24">
            <a:avLst>
              <a:gd name="adj" fmla="val 12491"/>
            </a:avLst>
          </a:prstGeom>
          <a:solidFill>
            <a:srgbClr val="FF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6" name="TextBox 1"/>
          <p:cNvSpPr txBox="1">
            <a:spLocks noChangeArrowheads="1"/>
          </p:cNvSpPr>
          <p:nvPr/>
        </p:nvSpPr>
        <p:spPr bwMode="auto">
          <a:xfrm>
            <a:off x="20638" y="1336675"/>
            <a:ext cx="91027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 eaLnBrk="1" hangingPunct="1"/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ĐÔ THỊ VIỆT HƯNG</a:t>
            </a:r>
          </a:p>
          <a:p>
            <a:pPr algn="ctr" eaLnBrk="1" hangingPunct="1"/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--------------------------------------</a:t>
            </a:r>
          </a:p>
        </p:txBody>
      </p:sp>
      <p:sp>
        <p:nvSpPr>
          <p:cNvPr id="2" name="Rectangle 1"/>
          <p:cNvSpPr/>
          <p:nvPr/>
        </p:nvSpPr>
        <p:spPr>
          <a:xfrm>
            <a:off x="1849438" y="5249278"/>
            <a:ext cx="58467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Giáo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viên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: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Lưu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Thị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en-US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Ánh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" pitchFamily="18" charset="0"/>
              </a:rPr>
              <a:t> Sao</a:t>
            </a:r>
          </a:p>
        </p:txBody>
      </p:sp>
    </p:spTree>
    <p:extLst>
      <p:ext uri="{BB962C8B-B14F-4D97-AF65-F5344CB8AC3E}">
        <p14:creationId xmlns:p14="http://schemas.microsoft.com/office/powerpoint/2010/main" val="34957675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1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43200000">
                                      <p:cBhvr>
                                        <p:cTn id="15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6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1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21" grpId="0" animBg="1"/>
      <p:bldP spid="21" grpId="1" animBg="1"/>
      <p:bldP spid="48" grpId="0" animBg="1"/>
      <p:bldP spid="4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0" y="0"/>
            <a:ext cx="9296400" cy="6858000"/>
            <a:chOff x="0" y="0"/>
            <a:chExt cx="5856" cy="4320"/>
          </a:xfrm>
        </p:grpSpPr>
        <p:pic>
          <p:nvPicPr>
            <p:cNvPr id="14342" name="Picture 5" descr="Picture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85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6" descr="rgb-on-white-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472" cy="39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4344" name="Picture 7" descr="OTTPblnk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0"/>
              <a:ext cx="105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8" descr="OTTPblnk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72883">
              <a:off x="480" y="3792"/>
              <a:ext cx="105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9" descr="OTTPblnk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768381">
              <a:off x="-273" y="3345"/>
              <a:ext cx="105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10" descr="OTTPblnk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381915">
              <a:off x="4368" y="3816"/>
              <a:ext cx="105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11" descr="OTTPblnk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38698">
              <a:off x="5256" y="2880"/>
              <a:ext cx="504" cy="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12" descr="OTTPblnk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52" y="336"/>
              <a:ext cx="504" cy="1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0" name="Picture 13" descr="OTTPblnk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631342">
              <a:off x="-273" y="705"/>
              <a:ext cx="105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0062" name="WordArt 14"/>
          <p:cNvSpPr>
            <a:spLocks noChangeArrowheads="1" noChangeShapeType="1" noTextEdit="1"/>
          </p:cNvSpPr>
          <p:nvPr/>
        </p:nvSpPr>
        <p:spPr bwMode="auto">
          <a:xfrm>
            <a:off x="1143000" y="1600200"/>
            <a:ext cx="7315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Left"/>
              <a:lightRig rig="legacyNormal1" dir="t"/>
            </a:scene3d>
            <a:sp3d extrusionH="201600" prstMaterial="legacyMetal">
              <a:extrusionClr>
                <a:srgbClr val="FFFF99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CHÚC QUÝ THẦY CÔ &amp; CÁC EM SỨC KHỎE</a:t>
            </a:r>
          </a:p>
        </p:txBody>
      </p:sp>
      <p:pic>
        <p:nvPicPr>
          <p:cNvPr id="14340" name="Picture 15" descr="1153969ki8etuipnm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2819400"/>
            <a:ext cx="372427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6" descr="1153969ki8etuipnm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95600"/>
            <a:ext cx="372427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5912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1000"/>
    </mc:Choice>
    <mc:Fallback>
      <p:transition spd="slow" advClick="0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5" name="Group 10"/>
          <p:cNvGrpSpPr>
            <a:grpSpLocks/>
          </p:cNvGrpSpPr>
          <p:nvPr/>
        </p:nvGrpSpPr>
        <p:grpSpPr bwMode="auto">
          <a:xfrm>
            <a:off x="590550" y="457200"/>
            <a:ext cx="8248650" cy="6172200"/>
            <a:chOff x="372" y="288"/>
            <a:chExt cx="5196" cy="3888"/>
          </a:xfrm>
        </p:grpSpPr>
        <p:pic>
          <p:nvPicPr>
            <p:cNvPr id="3077" name="Picture 5" descr="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026" y="-366"/>
              <a:ext cx="3792" cy="5100"/>
            </a:xfrm>
            <a:prstGeom prst="rect">
              <a:avLst/>
            </a:prstGeom>
            <a:noFill/>
            <a:ln w="762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1153967spm5fzykdt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" y="528"/>
              <a:ext cx="1428" cy="3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9" name="Picture 7" descr="1541477gygz0g17t9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0" y="1794"/>
              <a:ext cx="1458" cy="2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8014" name="WordArt 14"/>
          <p:cNvSpPr>
            <a:spLocks noChangeArrowheads="1" noChangeShapeType="1" noTextEdit="1"/>
          </p:cNvSpPr>
          <p:nvPr/>
        </p:nvSpPr>
        <p:spPr bwMode="auto">
          <a:xfrm>
            <a:off x="2286000" y="1905000"/>
            <a:ext cx="5110777" cy="2971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Môn : </a:t>
            </a:r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TOÁN</a:t>
            </a:r>
          </a:p>
          <a:p>
            <a:pPr algn="ctr"/>
            <a:r>
              <a:rPr lang="vi-VN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Lớp 5</a:t>
            </a:r>
            <a:endParaRPr lang="en-US" sz="3600" b="1" kern="10" dirty="0" smtClean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LUYỆN TẬP</a:t>
            </a:r>
            <a:endParaRPr lang="en-US" sz="3600" b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813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1000"/>
    </mc:Choice>
    <mc:Fallback>
      <p:transition spd="slow" advClick="0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" y="195911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VNI-Times" pitchFamily="2" charset="0"/>
              </a:rPr>
              <a:t>1</a:t>
            </a:r>
            <a:r>
              <a:rPr lang="en-US" sz="4000" b="1" dirty="0" smtClean="0">
                <a:latin typeface="VNI-Times" pitchFamily="2" charset="0"/>
              </a:rPr>
              <a:t>/ </a:t>
            </a:r>
            <a:r>
              <a:rPr lang="en-US" sz="4000" b="1" dirty="0" err="1" smtClean="0">
                <a:latin typeface="VNI-Times" pitchFamily="2" charset="0"/>
              </a:rPr>
              <a:t>Tìm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:</a:t>
            </a:r>
            <a:endParaRPr lang="en-US" sz="4000" b="1" dirty="0"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4600" y="2819400"/>
            <a:ext cx="30267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VNI-Times" pitchFamily="2" charset="0"/>
              </a:rPr>
              <a:t>c) 3,2 </a:t>
            </a:r>
            <a:r>
              <a:rPr lang="en-US" sz="4800" b="1" dirty="0" err="1">
                <a:latin typeface="VNI-Times" pitchFamily="2" charset="0"/>
              </a:rPr>
              <a:t>vaø</a:t>
            </a:r>
            <a:r>
              <a:rPr lang="en-US" sz="4800" b="1" dirty="0">
                <a:latin typeface="VNI-Times" pitchFamily="2" charset="0"/>
              </a:rPr>
              <a:t> 4 </a:t>
            </a:r>
            <a:endParaRPr lang="en-US" sz="4800" b="1" dirty="0">
              <a:latin typeface="VNI-Times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4600" y="4038600"/>
            <a:ext cx="33874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VNI-Times" pitchFamily="2" charset="0"/>
              </a:rPr>
              <a:t>d) 7,2 </a:t>
            </a:r>
            <a:r>
              <a:rPr lang="en-US" sz="4800" b="1" dirty="0" err="1">
                <a:latin typeface="VNI-Times" pitchFamily="2" charset="0"/>
              </a:rPr>
              <a:t>vaø</a:t>
            </a:r>
            <a:r>
              <a:rPr lang="en-US" sz="4800" b="1" dirty="0">
                <a:latin typeface="VNI-Times" pitchFamily="2" charset="0"/>
              </a:rPr>
              <a:t> 3,2</a:t>
            </a:r>
          </a:p>
        </p:txBody>
      </p:sp>
    </p:spTree>
    <p:extLst>
      <p:ext uri="{BB962C8B-B14F-4D97-AF65-F5344CB8AC3E}">
        <p14:creationId xmlns:p14="http://schemas.microsoft.com/office/powerpoint/2010/main" val="170356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" y="16002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VNI-Times" pitchFamily="2" charset="0"/>
              </a:rPr>
              <a:t>1</a:t>
            </a:r>
            <a:r>
              <a:rPr lang="en-US" sz="4000" b="1" dirty="0" smtClean="0">
                <a:latin typeface="VNI-Times" pitchFamily="2" charset="0"/>
              </a:rPr>
              <a:t>/ </a:t>
            </a:r>
            <a:r>
              <a:rPr lang="en-US" sz="4000" b="1" dirty="0" err="1" smtClean="0">
                <a:latin typeface="VNI-Times" pitchFamily="2" charset="0"/>
              </a:rPr>
              <a:t>Tìm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:</a:t>
            </a:r>
            <a:endParaRPr lang="en-US" sz="4000" b="1" dirty="0">
              <a:latin typeface="VNI-Times" pitchFamily="2" charset="0"/>
            </a:endParaRPr>
          </a:p>
          <a:p>
            <a:endParaRPr lang="en-US" sz="4000" b="1" dirty="0" smtClean="0">
              <a:latin typeface="VNI-Times" pitchFamily="2" charset="0"/>
            </a:endParaRPr>
          </a:p>
          <a:p>
            <a:r>
              <a:rPr lang="en-US" sz="4000" b="1" dirty="0" smtClean="0">
                <a:latin typeface="VNI-Times" pitchFamily="2" charset="0"/>
              </a:rPr>
              <a:t>c</a:t>
            </a:r>
            <a:r>
              <a:rPr lang="en-US" sz="4000" b="1" dirty="0">
                <a:latin typeface="VNI-Times" pitchFamily="2" charset="0"/>
              </a:rPr>
              <a:t>)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</a:p>
          <a:p>
            <a:r>
              <a:rPr lang="en-US" sz="4000" b="1" dirty="0">
                <a:latin typeface="VNI-Times" pitchFamily="2" charset="0"/>
              </a:rPr>
              <a:t>3,2 : 4 = 0,8 </a:t>
            </a:r>
          </a:p>
          <a:p>
            <a:r>
              <a:rPr lang="en-US" sz="4000" b="1" dirty="0" err="1">
                <a:latin typeface="VNI-Times" pitchFamily="2" charset="0"/>
              </a:rPr>
              <a:t>Tæ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soá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phaàn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traêm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cuûa</a:t>
            </a:r>
            <a:r>
              <a:rPr lang="en-US" sz="4000" b="1" dirty="0">
                <a:latin typeface="VNI-Times" pitchFamily="2" charset="0"/>
              </a:rPr>
              <a:t>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  <a:r>
              <a:rPr lang="en-US" sz="4000" b="1" dirty="0" err="1">
                <a:latin typeface="VNI-Times" pitchFamily="2" charset="0"/>
              </a:rPr>
              <a:t>laø</a:t>
            </a:r>
            <a:r>
              <a:rPr lang="en-US" sz="4000" b="1" dirty="0">
                <a:latin typeface="VNI-Times" pitchFamily="2" charset="0"/>
              </a:rPr>
              <a:t> 80</a:t>
            </a:r>
            <a:r>
              <a:rPr lang="en-US" sz="4000" b="1" dirty="0" smtClean="0">
                <a:latin typeface="VNI-Times" pitchFamily="2" charset="0"/>
              </a:rPr>
              <a:t>%</a:t>
            </a:r>
            <a:endParaRPr lang="en-US" sz="4000" b="1" dirty="0"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9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" y="16002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VNI-Times" pitchFamily="2" charset="0"/>
              </a:rPr>
              <a:t>1</a:t>
            </a:r>
            <a:r>
              <a:rPr lang="en-US" sz="4000" b="1" dirty="0" smtClean="0">
                <a:latin typeface="VNI-Times" pitchFamily="2" charset="0"/>
              </a:rPr>
              <a:t>/ </a:t>
            </a:r>
            <a:r>
              <a:rPr lang="en-US" sz="4000" b="1" dirty="0" err="1" smtClean="0">
                <a:latin typeface="VNI-Times" pitchFamily="2" charset="0"/>
              </a:rPr>
              <a:t>Tìm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:</a:t>
            </a:r>
            <a:endParaRPr lang="en-US" sz="4000" b="1" dirty="0">
              <a:latin typeface="VNI-Times" pitchFamily="2" charset="0"/>
            </a:endParaRPr>
          </a:p>
          <a:p>
            <a:endParaRPr lang="en-US" sz="4000" b="1" dirty="0">
              <a:latin typeface="VNI-Times" pitchFamily="2" charset="0"/>
            </a:endParaRPr>
          </a:p>
          <a:p>
            <a:r>
              <a:rPr lang="en-US" sz="4000" b="1" dirty="0" smtClean="0">
                <a:latin typeface="VNI-Times" pitchFamily="2" charset="0"/>
              </a:rPr>
              <a:t>d) 7,2 </a:t>
            </a:r>
            <a:r>
              <a:rPr lang="en-US" sz="4000" b="1" dirty="0" err="1" smtClean="0">
                <a:latin typeface="VNI-Times" pitchFamily="2" charset="0"/>
              </a:rPr>
              <a:t>vaø</a:t>
            </a:r>
            <a:r>
              <a:rPr lang="en-US" sz="4000" b="1" dirty="0" smtClean="0">
                <a:latin typeface="VNI-Times" pitchFamily="2" charset="0"/>
              </a:rPr>
              <a:t> 3,2</a:t>
            </a:r>
          </a:p>
          <a:p>
            <a:r>
              <a:rPr lang="en-US" sz="4000" b="1" dirty="0" smtClean="0">
                <a:latin typeface="VNI-Times" pitchFamily="2" charset="0"/>
              </a:rPr>
              <a:t>7,2 : 3,2 = 2,25</a:t>
            </a:r>
          </a:p>
          <a:p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 7,2 </a:t>
            </a:r>
            <a:r>
              <a:rPr lang="en-US" sz="4000" b="1" dirty="0" err="1" smtClean="0">
                <a:latin typeface="VNI-Times" pitchFamily="2" charset="0"/>
              </a:rPr>
              <a:t>vaø</a:t>
            </a:r>
            <a:r>
              <a:rPr lang="en-US" sz="4000" b="1" dirty="0" smtClean="0">
                <a:latin typeface="VNI-Times" pitchFamily="2" charset="0"/>
              </a:rPr>
              <a:t> 3,2 </a:t>
            </a:r>
            <a:r>
              <a:rPr lang="en-US" sz="4000" b="1" dirty="0" err="1" smtClean="0">
                <a:latin typeface="VNI-Times" pitchFamily="2" charset="0"/>
              </a:rPr>
              <a:t>laø</a:t>
            </a:r>
            <a:r>
              <a:rPr lang="en-US" sz="4000" b="1" dirty="0" smtClean="0">
                <a:latin typeface="VNI-Times" pitchFamily="2" charset="0"/>
              </a:rPr>
              <a:t> 225%</a:t>
            </a:r>
            <a:endParaRPr lang="en-US" sz="4000" b="1" dirty="0"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66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779687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VNI-Times" pitchFamily="2" charset="0"/>
              </a:rPr>
              <a:t>2/ </a:t>
            </a:r>
            <a:r>
              <a:rPr lang="en-US" sz="5400" b="1" dirty="0" err="1" smtClean="0">
                <a:latin typeface="VNI-Times" pitchFamily="2" charset="0"/>
              </a:rPr>
              <a:t>Tính</a:t>
            </a:r>
            <a:r>
              <a:rPr lang="en-US" sz="5400" b="1" dirty="0" smtClean="0">
                <a:latin typeface="VNI-Times" pitchFamily="2" charset="0"/>
              </a:rPr>
              <a:t>: </a:t>
            </a:r>
          </a:p>
          <a:p>
            <a:pPr marL="914400" indent="-914400">
              <a:buAutoNum type="alphaLcParenR"/>
            </a:pPr>
            <a:r>
              <a:rPr lang="en-US" sz="5400" b="1" dirty="0" smtClean="0">
                <a:latin typeface="VNI-Times" pitchFamily="2" charset="0"/>
              </a:rPr>
              <a:t>2,5</a:t>
            </a:r>
            <a:r>
              <a:rPr lang="en-US" sz="5400" b="1" dirty="0" smtClean="0">
                <a:latin typeface="VNI-Times" pitchFamily="2" charset="0"/>
              </a:rPr>
              <a:t>% + </a:t>
            </a:r>
            <a:r>
              <a:rPr lang="en-US" sz="5400" b="1" dirty="0" smtClean="0">
                <a:latin typeface="VNI-Times" pitchFamily="2" charset="0"/>
              </a:rPr>
              <a:t>10,34%</a:t>
            </a:r>
          </a:p>
          <a:p>
            <a:pPr marL="914400" indent="-914400">
              <a:buAutoNum type="alphaLcParenR"/>
            </a:pPr>
            <a:r>
              <a:rPr lang="en-US" sz="5400" b="1" dirty="0" smtClean="0">
                <a:latin typeface="VNI-Times" pitchFamily="2" charset="0"/>
              </a:rPr>
              <a:t>56,9% - 34,25% </a:t>
            </a:r>
          </a:p>
          <a:p>
            <a:pPr marL="914400" indent="-914400">
              <a:buAutoNum type="alphaLcParenR"/>
            </a:pPr>
            <a:r>
              <a:rPr lang="en-US" sz="5400" b="1" dirty="0" smtClean="0">
                <a:latin typeface="VNI-Times" pitchFamily="2" charset="0"/>
              </a:rPr>
              <a:t>100</a:t>
            </a:r>
            <a:r>
              <a:rPr lang="en-US" sz="5400" b="1" dirty="0" smtClean="0">
                <a:latin typeface="VNI-Times" pitchFamily="2" charset="0"/>
              </a:rPr>
              <a:t>% - 23% - </a:t>
            </a:r>
            <a:r>
              <a:rPr lang="en-US" sz="5400" b="1" dirty="0" smtClean="0">
                <a:latin typeface="VNI-Times" pitchFamily="2" charset="0"/>
              </a:rPr>
              <a:t>47,5%</a:t>
            </a:r>
            <a:endParaRPr lang="en-US" sz="5400" b="1" dirty="0"/>
          </a:p>
        </p:txBody>
      </p:sp>
      <p:sp>
        <p:nvSpPr>
          <p:cNvPr id="3" name="Rectangle 2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63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779687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VNI-Times" pitchFamily="2" charset="0"/>
              </a:rPr>
              <a:t>2/ </a:t>
            </a:r>
            <a:r>
              <a:rPr lang="en-US" sz="5400" b="1" dirty="0" err="1" smtClean="0">
                <a:latin typeface="VNI-Times" pitchFamily="2" charset="0"/>
              </a:rPr>
              <a:t>Tính</a:t>
            </a:r>
            <a:r>
              <a:rPr lang="en-US" sz="5400" b="1" dirty="0" smtClean="0">
                <a:latin typeface="VNI-Times" pitchFamily="2" charset="0"/>
              </a:rPr>
              <a:t>: </a:t>
            </a:r>
          </a:p>
          <a:p>
            <a:r>
              <a:rPr lang="en-US" sz="5400" b="1" dirty="0" smtClean="0">
                <a:latin typeface="VNI-Times" pitchFamily="2" charset="0"/>
              </a:rPr>
              <a:t>a)  2,5% + 10,34% = 12,84%</a:t>
            </a:r>
          </a:p>
          <a:p>
            <a:r>
              <a:rPr lang="en-US" sz="5400" b="1" dirty="0" smtClean="0">
                <a:latin typeface="VNI-Times" pitchFamily="2" charset="0"/>
              </a:rPr>
              <a:t>b) 56,9% - 34,25% = 22,65%</a:t>
            </a:r>
          </a:p>
          <a:p>
            <a:r>
              <a:rPr lang="en-US" sz="5400" b="1" dirty="0" smtClean="0">
                <a:latin typeface="VNI-Times" pitchFamily="2" charset="0"/>
              </a:rPr>
              <a:t>c) 100% - 23%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77%    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       29,5%</a:t>
            </a:r>
            <a:endParaRPr lang="en-US" sz="5400" b="1" dirty="0"/>
          </a:p>
        </p:txBody>
      </p:sp>
      <p:sp>
        <p:nvSpPr>
          <p:cNvPr id="3" name="Rectangle 2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94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27" y="1981200"/>
            <a:ext cx="8915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Toùm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taét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320ha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 480ha</a:t>
            </a: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  <a:endParaRPr lang="en-US" sz="3200" b="1" dirty="0" smtClean="0"/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</a:p>
        </p:txBody>
      </p:sp>
      <p:sp>
        <p:nvSpPr>
          <p:cNvPr id="3" name="Rectangle 2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62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41873"/>
            <a:ext cx="8915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Baøi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giaûi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giöõa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480 : 320 = 1,5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1,5 = 150% </a:t>
            </a:r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cuûa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320 : 480 = 0,6666 …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0,6666… = 66,66%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Ñaùp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: a) 150% .</a:t>
            </a:r>
          </a:p>
          <a:p>
            <a:r>
              <a:rPr lang="en-US" sz="3200" b="1" dirty="0" smtClean="0">
                <a:latin typeface="VNI-Times" pitchFamily="2" charset="0"/>
              </a:rPr>
              <a:t>               b) 66,66%.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34636" y="152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VNI-Times" pitchFamily="2" charset="0"/>
              </a:rPr>
              <a:t>Moân</a:t>
            </a:r>
            <a:r>
              <a:rPr lang="en-US" sz="3600" b="1" dirty="0" smtClean="0">
                <a:latin typeface="VNI-Times" pitchFamily="2" charset="0"/>
              </a:rPr>
              <a:t>: </a:t>
            </a:r>
            <a:r>
              <a:rPr lang="en-US" sz="3600" b="1" dirty="0" err="1" smtClean="0">
                <a:latin typeface="VNI-Times" pitchFamily="2" charset="0"/>
              </a:rPr>
              <a:t>Toaùn</a:t>
            </a:r>
            <a:endParaRPr lang="en-US" sz="3600" b="1" dirty="0" smtClean="0">
              <a:latin typeface="VNI-Times" pitchFamily="2" charset="0"/>
            </a:endParaRPr>
          </a:p>
          <a:p>
            <a:pPr algn="ctr"/>
            <a:r>
              <a:rPr lang="en-US" sz="3600" b="1" dirty="0" err="1" smtClean="0">
                <a:latin typeface="VNI-Times" pitchFamily="2" charset="0"/>
              </a:rPr>
              <a:t>Baøi</a:t>
            </a:r>
            <a:r>
              <a:rPr lang="en-US" sz="3600" b="1" dirty="0" smtClean="0">
                <a:latin typeface="VNI-Times" pitchFamily="2" charset="0"/>
              </a:rPr>
              <a:t>: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Luyeän</a:t>
            </a:r>
            <a:r>
              <a:rPr lang="en-US" sz="40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VNI-Times" pitchFamily="2" charset="0"/>
              </a:rPr>
              <a:t>taäp</a:t>
            </a:r>
            <a:endParaRPr lang="en-US" sz="40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99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388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Xuan Dung</dc:creator>
  <cp:lastModifiedBy>Admin</cp:lastModifiedBy>
  <cp:revision>5</cp:revision>
  <dcterms:created xsi:type="dcterms:W3CDTF">2016-04-12T00:53:47Z</dcterms:created>
  <dcterms:modified xsi:type="dcterms:W3CDTF">2016-12-01T08:13:55Z</dcterms:modified>
</cp:coreProperties>
</file>